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9" r:id="rId3"/>
    <p:sldId id="270" r:id="rId4"/>
    <p:sldId id="271" r:id="rId5"/>
    <p:sldId id="272" r:id="rId6"/>
    <p:sldId id="291" r:id="rId7"/>
    <p:sldId id="274" r:id="rId8"/>
    <p:sldId id="273" r:id="rId9"/>
    <p:sldId id="279" r:id="rId10"/>
    <p:sldId id="276" r:id="rId11"/>
    <p:sldId id="275" r:id="rId12"/>
    <p:sldId id="277" r:id="rId13"/>
    <p:sldId id="278" r:id="rId14"/>
    <p:sldId id="280" r:id="rId15"/>
    <p:sldId id="281" r:id="rId16"/>
    <p:sldId id="284" r:id="rId17"/>
    <p:sldId id="282" r:id="rId18"/>
    <p:sldId id="283" r:id="rId19"/>
    <p:sldId id="257" r:id="rId20"/>
    <p:sldId id="268" r:id="rId21"/>
    <p:sldId id="258" r:id="rId22"/>
    <p:sldId id="260" r:id="rId23"/>
    <p:sldId id="261" r:id="rId24"/>
    <p:sldId id="262" r:id="rId25"/>
    <p:sldId id="263" r:id="rId26"/>
    <p:sldId id="264" r:id="rId27"/>
    <p:sldId id="259" r:id="rId28"/>
    <p:sldId id="265" r:id="rId29"/>
    <p:sldId id="266" r:id="rId30"/>
    <p:sldId id="267" r:id="rId31"/>
    <p:sldId id="287" r:id="rId32"/>
    <p:sldId id="286" r:id="rId33"/>
    <p:sldId id="285" r:id="rId34"/>
    <p:sldId id="288" r:id="rId35"/>
    <p:sldId id="289" r:id="rId36"/>
    <p:sldId id="290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YP Strategic Session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September 2016</a:t>
            </a:r>
          </a:p>
        </p:txBody>
      </p:sp>
    </p:spTree>
    <p:extLst>
      <p:ext uri="{BB962C8B-B14F-4D97-AF65-F5344CB8AC3E}">
        <p14:creationId xmlns:p14="http://schemas.microsoft.com/office/powerpoint/2010/main" val="2015661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connect businesses with the community &amp; government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DOT Meeting</a:t>
            </a:r>
          </a:p>
          <a:p>
            <a:r>
              <a:rPr lang="en-US" dirty="0"/>
              <a:t>Engage in Government Class</a:t>
            </a:r>
          </a:p>
          <a:p>
            <a:r>
              <a:rPr lang="en-US" dirty="0"/>
              <a:t>Exit 3 $1 million savings</a:t>
            </a:r>
          </a:p>
          <a:p>
            <a:r>
              <a:rPr lang="en-US" dirty="0"/>
              <a:t>Young Adults with Disabilities</a:t>
            </a:r>
          </a:p>
          <a:p>
            <a:r>
              <a:rPr lang="en-US" dirty="0"/>
              <a:t>Three-School Internship Information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and …. Countless Meetings</a:t>
            </a:r>
            <a:br>
              <a:rPr lang="en-US" dirty="0"/>
            </a:br>
            <a:r>
              <a:rPr lang="en-US" dirty="0"/>
              <a:t>(latest = Hwy. 53 visioning)</a:t>
            </a:r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58869" y="2125663"/>
            <a:ext cx="3778250" cy="3778250"/>
          </a:xfrm>
        </p:spPr>
      </p:pic>
    </p:spTree>
    <p:extLst>
      <p:ext uri="{BB962C8B-B14F-4D97-AF65-F5344CB8AC3E}">
        <p14:creationId xmlns:p14="http://schemas.microsoft.com/office/powerpoint/2010/main" val="3658377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the local voice for businesses (collectively)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89213" y="2405581"/>
            <a:ext cx="4313237" cy="3234287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91375" y="2577042"/>
            <a:ext cx="4313238" cy="2875492"/>
          </a:xfrm>
        </p:spPr>
      </p:pic>
    </p:spTree>
    <p:extLst>
      <p:ext uri="{BB962C8B-B14F-4D97-AF65-F5344CB8AC3E}">
        <p14:creationId xmlns:p14="http://schemas.microsoft.com/office/powerpoint/2010/main" val="1121214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PIECE 2: INHERITATED</a:t>
            </a:r>
            <a:br>
              <a:rPr lang="en-US" dirty="0"/>
            </a:br>
            <a:r>
              <a:rPr lang="en-US" dirty="0"/>
              <a:t>Out of</a:t>
            </a:r>
            <a:br>
              <a:rPr lang="en-US" dirty="0"/>
            </a:br>
            <a:r>
              <a:rPr lang="en-US" dirty="0"/>
              <a:t>Growing Businesses &amp; Connecting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5120" y="2528596"/>
            <a:ext cx="7608135" cy="2256690"/>
          </a:xfrm>
        </p:spPr>
      </p:pic>
    </p:spTree>
    <p:extLst>
      <p:ext uri="{BB962C8B-B14F-4D97-AF65-F5344CB8AC3E}">
        <p14:creationId xmlns:p14="http://schemas.microsoft.com/office/powerpoint/2010/main" val="738253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Years of Growth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60 in January 2015</a:t>
            </a:r>
            <a:br>
              <a:rPr lang="en-US" dirty="0"/>
            </a:br>
            <a:r>
              <a:rPr lang="en-US" dirty="0"/>
              <a:t>120 in January 2016</a:t>
            </a:r>
            <a:br>
              <a:rPr lang="en-US" dirty="0"/>
            </a:br>
            <a:r>
              <a:rPr lang="en-US" dirty="0"/>
              <a:t>175 currently</a:t>
            </a:r>
          </a:p>
          <a:p>
            <a:endParaRPr lang="en-US" dirty="0"/>
          </a:p>
          <a:p>
            <a:r>
              <a:rPr lang="en-US" dirty="0"/>
              <a:t>But with increased activity = increased time</a:t>
            </a:r>
          </a:p>
          <a:p>
            <a:pPr lvl="1"/>
            <a:r>
              <a:rPr lang="en-US" dirty="0"/>
              <a:t>Bobbi’s 20 hours = 29/week</a:t>
            </a:r>
          </a:p>
          <a:p>
            <a:pPr lvl="1"/>
            <a:r>
              <a:rPr lang="en-US" dirty="0"/>
              <a:t>Approx. $15,000</a:t>
            </a:r>
            <a:br>
              <a:rPr lang="en-US" dirty="0"/>
            </a:br>
            <a:r>
              <a:rPr lang="en-US" dirty="0"/>
              <a:t>in time for</a:t>
            </a:r>
            <a:br>
              <a:rPr lang="en-US" dirty="0"/>
            </a:br>
            <a:r>
              <a:rPr lang="en-US" dirty="0"/>
              <a:t>$4,800 in income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03076" y="850776"/>
            <a:ext cx="3904696" cy="5053137"/>
          </a:xfrm>
        </p:spPr>
      </p:pic>
    </p:spTree>
    <p:extLst>
      <p:ext uri="{BB962C8B-B14F-4D97-AF65-F5344CB8AC3E}">
        <p14:creationId xmlns:p14="http://schemas.microsoft.com/office/powerpoint/2010/main" val="943856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NonProfit</a:t>
            </a:r>
            <a:r>
              <a:rPr lang="en-US" dirty="0"/>
              <a:t> Sources of Income</a:t>
            </a:r>
          </a:p>
          <a:p>
            <a:pPr lvl="1"/>
            <a:r>
              <a:rPr lang="en-US" dirty="0"/>
              <a:t>Events</a:t>
            </a:r>
          </a:p>
          <a:p>
            <a:pPr lvl="1"/>
            <a:r>
              <a:rPr lang="en-US" dirty="0"/>
              <a:t>Dues</a:t>
            </a:r>
          </a:p>
          <a:p>
            <a:pPr lvl="1"/>
            <a:r>
              <a:rPr lang="en-US" dirty="0"/>
              <a:t>Net $0 budget</a:t>
            </a:r>
          </a:p>
          <a:p>
            <a:pPr lvl="1"/>
            <a:endParaRPr lang="en-US" dirty="0"/>
          </a:p>
          <a:p>
            <a:r>
              <a:rPr lang="en-US" dirty="0"/>
              <a:t>To spend $400 on an item means you have to recruit 10 new members to pay for it</a:t>
            </a:r>
          </a:p>
          <a:p>
            <a:endParaRPr lang="en-US" dirty="0"/>
          </a:p>
          <a:p>
            <a:r>
              <a:rPr lang="en-US" dirty="0"/>
              <a:t>Camera Example</a:t>
            </a:r>
          </a:p>
          <a:p>
            <a:r>
              <a:rPr lang="en-US" dirty="0"/>
              <a:t>Tables Example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7048767" y="2133600"/>
            <a:ext cx="4313864" cy="3777622"/>
          </a:xfrm>
        </p:spPr>
        <p:txBody>
          <a:bodyPr>
            <a:normAutofit/>
          </a:bodyPr>
          <a:lstStyle/>
          <a:p>
            <a:r>
              <a:rPr lang="en-US" dirty="0"/>
              <a:t>Our Challenge</a:t>
            </a:r>
          </a:p>
          <a:p>
            <a:endParaRPr lang="en-US" dirty="0"/>
          </a:p>
          <a:p>
            <a:r>
              <a:rPr lang="en-US" dirty="0"/>
              <a:t>To find a goal that aligns with the mission of the Chamber, our members needs &amp; our expertise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705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Structure = Strategic Plan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Needs Based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Analysis of our four types of members &amp; what they need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Want the Chamber to do big things</a:t>
            </a:r>
          </a:p>
          <a:p>
            <a:r>
              <a:rPr lang="en-US" dirty="0"/>
              <a:t>Want a tangible deliverable</a:t>
            </a:r>
          </a:p>
          <a:p>
            <a:r>
              <a:rPr lang="en-US" dirty="0"/>
              <a:t>Want to invest</a:t>
            </a:r>
          </a:p>
          <a:p>
            <a:r>
              <a:rPr lang="en-US" dirty="0"/>
              <a:t>Want to be involved</a:t>
            </a:r>
          </a:p>
        </p:txBody>
      </p:sp>
    </p:spTree>
    <p:extLst>
      <p:ext uri="{BB962C8B-B14F-4D97-AF65-F5344CB8AC3E}">
        <p14:creationId xmlns:p14="http://schemas.microsoft.com/office/powerpoint/2010/main" val="1883131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2924" y="363522"/>
            <a:ext cx="4313864" cy="4926914"/>
          </a:xfrm>
        </p:spPr>
        <p:txBody>
          <a:bodyPr>
            <a:noAutofit/>
          </a:bodyPr>
          <a:lstStyle/>
          <a:p>
            <a:r>
              <a:rPr lang="en-US" sz="1400" b="1" dirty="0"/>
              <a:t>FOCUS 1: Growth through Talent</a:t>
            </a:r>
          </a:p>
          <a:p>
            <a:pPr marL="0" indent="0">
              <a:buNone/>
            </a:pPr>
            <a:r>
              <a:rPr lang="en-US" sz="1400" dirty="0"/>
              <a:t>Our region’s low unemployment is restricting our growth in nearly all industries. We must find innovative talent solutions for business attraction, growth and startup.</a:t>
            </a:r>
          </a:p>
          <a:p>
            <a:pPr lvl="1"/>
            <a:r>
              <a:rPr lang="en-US" sz="1400" dirty="0"/>
              <a:t>LEAD in the creation of tools to </a:t>
            </a:r>
            <a:r>
              <a:rPr lang="en-US" sz="1400" b="1" dirty="0"/>
              <a:t>attract talent </a:t>
            </a:r>
            <a:r>
              <a:rPr lang="en-US" sz="1400" dirty="0"/>
              <a:t>to this region – particularly in fields our local colleges and universities do not entail (ex. engineering, IT, accountants, architecture, etc.).</a:t>
            </a:r>
          </a:p>
          <a:p>
            <a:pPr lvl="1"/>
            <a:r>
              <a:rPr lang="en-US" sz="1400" dirty="0"/>
              <a:t>PARTNER to find innovative solutions to </a:t>
            </a:r>
            <a:r>
              <a:rPr lang="en-US" sz="1400" b="1" dirty="0"/>
              <a:t>increase the number of people employed</a:t>
            </a:r>
            <a:r>
              <a:rPr lang="en-US" sz="1400" dirty="0"/>
              <a:t> to address our worker shortage due to low unemployment.</a:t>
            </a:r>
          </a:p>
          <a:p>
            <a:pPr lvl="1"/>
            <a:r>
              <a:rPr lang="en-US" sz="1400" b="1" dirty="0"/>
              <a:t>LEAD in efforts to get our young professionals -- our current and next-generation of business leaders – prepared, engaged and connected in our community.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363522"/>
            <a:ext cx="4313864" cy="5114489"/>
          </a:xfrm>
        </p:spPr>
        <p:txBody>
          <a:bodyPr>
            <a:noAutofit/>
          </a:bodyPr>
          <a:lstStyle/>
          <a:p>
            <a:r>
              <a:rPr lang="en-US" sz="1200" b="1" dirty="0"/>
              <a:t>FOCUS 2: Connect to Grow Businesses</a:t>
            </a:r>
          </a:p>
          <a:p>
            <a:pPr marL="0" indent="0">
              <a:buNone/>
            </a:pPr>
            <a:r>
              <a:rPr lang="en-US" sz="1200" dirty="0"/>
              <a:t>The power of the Chamber is our ability to connect businesses with each other to address common opportunities and challenges by infusing them with shared best practices, on-going relationships, and resources. </a:t>
            </a:r>
          </a:p>
          <a:p>
            <a:pPr lvl="0"/>
            <a:r>
              <a:rPr lang="en-US" sz="1200" dirty="0"/>
              <a:t>LEAD in offering local </a:t>
            </a:r>
            <a:r>
              <a:rPr lang="en-US" sz="1200" b="1" dirty="0"/>
              <a:t>business insight and resources</a:t>
            </a:r>
            <a:r>
              <a:rPr lang="en-US" sz="1200" dirty="0"/>
              <a:t> that will help our businesses create growth strategies</a:t>
            </a:r>
          </a:p>
          <a:p>
            <a:pPr lvl="0"/>
            <a:r>
              <a:rPr lang="en-US" sz="1200" dirty="0"/>
              <a:t>LEAD in opportunities for businesses to grow by </a:t>
            </a:r>
            <a:r>
              <a:rPr lang="en-US" sz="1200" b="1" dirty="0"/>
              <a:t>connecting</a:t>
            </a:r>
            <a:r>
              <a:rPr lang="en-US" sz="1200" dirty="0"/>
              <a:t> them with other local businesses in a variety of formats</a:t>
            </a:r>
          </a:p>
          <a:p>
            <a:pPr lvl="0"/>
            <a:r>
              <a:rPr lang="en-US" sz="1200" dirty="0"/>
              <a:t>LEAD in educating them on </a:t>
            </a:r>
            <a:r>
              <a:rPr lang="en-US" sz="1200" b="1" dirty="0"/>
              <a:t>timely information that keeps them current and competitive</a:t>
            </a:r>
          </a:p>
          <a:p>
            <a:pPr lvl="0"/>
            <a:r>
              <a:rPr lang="en-US" sz="1200" dirty="0"/>
              <a:t>PARTNER to increase the success rate of </a:t>
            </a:r>
            <a:r>
              <a:rPr lang="en-US" sz="1200" b="1" dirty="0"/>
              <a:t>new businesses by infusing them with Chamber resources and our members body of knowledge and surrounding them with a climate that encourages entrepreneurs and local businesses </a:t>
            </a:r>
            <a:r>
              <a:rPr lang="en-US" sz="1200" dirty="0"/>
              <a:t>– particularly women and minority-owned businesses</a:t>
            </a:r>
          </a:p>
          <a:p>
            <a:pPr lvl="0"/>
            <a:r>
              <a:rPr lang="en-US" sz="1200" dirty="0"/>
              <a:t>SUPPORT efforts </a:t>
            </a:r>
            <a:r>
              <a:rPr lang="en-US" sz="1200" b="1" dirty="0"/>
              <a:t>to increase the number of companies’ entry into global and government contract work </a:t>
            </a:r>
            <a:r>
              <a:rPr lang="en-US" sz="1200" dirty="0"/>
              <a:t>that support higher wages and more economic stability</a:t>
            </a:r>
          </a:p>
          <a:p>
            <a:pPr lvl="0"/>
            <a:r>
              <a:rPr lang="en-US" sz="1200" dirty="0"/>
              <a:t>LEAD efforts to </a:t>
            </a:r>
            <a:r>
              <a:rPr lang="en-US" sz="1200" b="1" dirty="0"/>
              <a:t>pool our members buying power </a:t>
            </a:r>
            <a:r>
              <a:rPr lang="en-US" sz="1200" dirty="0"/>
              <a:t>together to save money and offer opportunities not available or too cost-prohibitive by pursuing it alone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47421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2590" y="1437312"/>
            <a:ext cx="8891604" cy="27068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FOCUS 3: Advocate for a Thriving Business Climate</a:t>
            </a:r>
          </a:p>
          <a:p>
            <a:r>
              <a:rPr lang="en-US" dirty="0"/>
              <a:t>Every business located in our area is impacted by local factors – talent, infrastructure, regulation, taxation, utilities, quality of life, etc. The Chamber is the largest, collective voice in Western Wisconsin for positive changes in our community and government </a:t>
            </a:r>
          </a:p>
          <a:p>
            <a:pPr lvl="0"/>
            <a:r>
              <a:rPr lang="en-US" dirty="0"/>
              <a:t>LEAD in identifying and advocating for a business climate that allows businesses to thrive.</a:t>
            </a:r>
          </a:p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143612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PIECE 3:</a:t>
            </a:r>
            <a:br>
              <a:rPr lang="en-US" dirty="0"/>
            </a:br>
            <a:r>
              <a:rPr lang="en-US" dirty="0"/>
              <a:t>YP Visioning “Drill Down” Survey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707178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913" y="254995"/>
            <a:ext cx="8911687" cy="1280890"/>
          </a:xfrm>
        </p:spPr>
        <p:txBody>
          <a:bodyPr/>
          <a:lstStyle/>
          <a:p>
            <a:r>
              <a:rPr lang="en-US" dirty="0"/>
              <a:t>PIECE 1: Understanding</a:t>
            </a:r>
            <a:br>
              <a:rPr lang="en-US" dirty="0"/>
            </a:br>
            <a:r>
              <a:rPr lang="en-US" dirty="0"/>
              <a:t>Why the Chamber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0959" y="2056429"/>
            <a:ext cx="2999825" cy="3777622"/>
          </a:xfrm>
        </p:spPr>
        <p:txBody>
          <a:bodyPr>
            <a:normAutofit fontScale="92500"/>
          </a:bodyPr>
          <a:lstStyle/>
          <a:p>
            <a:r>
              <a:rPr lang="en-US" dirty="0"/>
              <a:t>1868</a:t>
            </a:r>
          </a:p>
          <a:p>
            <a:r>
              <a:rPr lang="en-US" dirty="0"/>
              <a:t>Businesses helping attract other businesses and helping them grow</a:t>
            </a:r>
          </a:p>
          <a:p>
            <a:r>
              <a:rPr lang="en-US" dirty="0"/>
              <a:t>Brought UW-L to </a:t>
            </a:r>
            <a:br>
              <a:rPr lang="en-US" dirty="0"/>
            </a:br>
            <a:r>
              <a:rPr lang="en-US" dirty="0"/>
              <a:t>La Crosse</a:t>
            </a:r>
          </a:p>
          <a:p>
            <a:r>
              <a:rPr lang="en-US" dirty="0"/>
              <a:t>Created Lang Dr.</a:t>
            </a:r>
          </a:p>
          <a:p>
            <a:r>
              <a:rPr lang="en-US" dirty="0"/>
              <a:t>Started Oktoberfest</a:t>
            </a:r>
          </a:p>
          <a:p>
            <a:r>
              <a:rPr lang="en-US" dirty="0"/>
              <a:t>1960s = Tourism</a:t>
            </a:r>
          </a:p>
          <a:p>
            <a:r>
              <a:rPr lang="en-US" dirty="0"/>
              <a:t>1970s = Downtown </a:t>
            </a:r>
            <a:r>
              <a:rPr lang="en-US" dirty="0" err="1"/>
              <a:t>Mainstreet</a:t>
            </a:r>
            <a:r>
              <a:rPr lang="en-US" dirty="0"/>
              <a:t> &amp; LADCO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54385" y="1343608"/>
            <a:ext cx="7050226" cy="4731484"/>
          </a:xfrm>
        </p:spPr>
      </p:pic>
    </p:spTree>
    <p:extLst>
      <p:ext uri="{BB962C8B-B14F-4D97-AF65-F5344CB8AC3E}">
        <p14:creationId xmlns:p14="http://schemas.microsoft.com/office/powerpoint/2010/main" val="2074953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Responded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114 individuals</a:t>
            </a:r>
          </a:p>
          <a:p>
            <a:r>
              <a:rPr lang="en-US" dirty="0"/>
              <a:t>30% from the region (+15 La Crosse)</a:t>
            </a:r>
            <a:br>
              <a:rPr lang="en-US" dirty="0"/>
            </a:br>
            <a:r>
              <a:rPr lang="en-US" dirty="0"/>
              <a:t>24% WI (outside region)</a:t>
            </a:r>
            <a:br>
              <a:rPr lang="en-US" dirty="0"/>
            </a:br>
            <a:r>
              <a:rPr lang="en-US" dirty="0"/>
              <a:t>14% Minnesota</a:t>
            </a:r>
            <a:br>
              <a:rPr lang="en-US" dirty="0"/>
            </a:br>
            <a:r>
              <a:rPr lang="en-US" dirty="0"/>
              <a:t>10% Other</a:t>
            </a:r>
            <a:br>
              <a:rPr lang="en-US" dirty="0"/>
            </a:br>
            <a:r>
              <a:rPr lang="en-US" dirty="0"/>
              <a:t>4% Iowa</a:t>
            </a:r>
            <a:br>
              <a:rPr lang="en-US" dirty="0"/>
            </a:br>
            <a:r>
              <a:rPr lang="en-US" dirty="0"/>
              <a:t>3% IL</a:t>
            </a:r>
          </a:p>
          <a:p>
            <a:r>
              <a:rPr lang="en-US" dirty="0"/>
              <a:t>Children: 42%</a:t>
            </a:r>
          </a:p>
        </p:txBody>
      </p:sp>
    </p:spTree>
    <p:extLst>
      <p:ext uri="{BB962C8B-B14F-4D97-AF65-F5344CB8AC3E}">
        <p14:creationId xmlns:p14="http://schemas.microsoft.com/office/powerpoint/2010/main" val="2334497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8578" y="2136710"/>
            <a:ext cx="10435547" cy="324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18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89212" y="3872204"/>
            <a:ext cx="8915400" cy="2039018"/>
          </a:xfrm>
        </p:spPr>
        <p:txBody>
          <a:bodyPr/>
          <a:lstStyle/>
          <a:p>
            <a:r>
              <a:rPr lang="en-US" dirty="0"/>
              <a:t>Beauty of the area, outdoors (2x)</a:t>
            </a:r>
          </a:p>
          <a:p>
            <a:r>
              <a:rPr lang="en-US" dirty="0"/>
              <a:t>Proximity to larger hubs (2x)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352" y="285750"/>
            <a:ext cx="87630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70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814860"/>
            <a:ext cx="8915400" cy="3096362"/>
          </a:xfrm>
        </p:spPr>
        <p:txBody>
          <a:bodyPr/>
          <a:lstStyle/>
          <a:p>
            <a:r>
              <a:rPr lang="en-US" dirty="0"/>
              <a:t>Want more unique / differentiation (3x)</a:t>
            </a:r>
          </a:p>
          <a:p>
            <a:r>
              <a:rPr lang="en-US" dirty="0"/>
              <a:t>Fewer catering to college students</a:t>
            </a:r>
          </a:p>
          <a:p>
            <a:r>
              <a:rPr lang="en-US" dirty="0"/>
              <a:t>Outdoor patio needed</a:t>
            </a:r>
          </a:p>
          <a:p>
            <a:r>
              <a:rPr lang="en-US" dirty="0"/>
              <a:t>Healthy eating options (2x) – smoothies, bagels, salads</a:t>
            </a:r>
          </a:p>
          <a:p>
            <a:r>
              <a:rPr lang="en-US" dirty="0"/>
              <a:t>More upscale needed</a:t>
            </a:r>
          </a:p>
          <a:p>
            <a:r>
              <a:rPr lang="en-US" dirty="0"/>
              <a:t>Parking issues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891" y="624110"/>
            <a:ext cx="880110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95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4226766"/>
            <a:ext cx="8915400" cy="1684455"/>
          </a:xfrm>
        </p:spPr>
        <p:txBody>
          <a:bodyPr>
            <a:normAutofit/>
          </a:bodyPr>
          <a:lstStyle/>
          <a:p>
            <a:r>
              <a:rPr lang="en-US" dirty="0"/>
              <a:t>Road Biking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624110"/>
            <a:ext cx="8658225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77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Boat Access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46 responses </a:t>
            </a:r>
          </a:p>
          <a:p>
            <a:pPr lvl="1"/>
            <a:r>
              <a:rPr lang="en-US" dirty="0"/>
              <a:t>Three disagreed. It’s not a good idea / fine.</a:t>
            </a:r>
          </a:p>
          <a:p>
            <a:pPr lvl="1"/>
            <a:r>
              <a:rPr lang="en-US" dirty="0"/>
              <a:t>2 doesn’t impact / no comment</a:t>
            </a:r>
          </a:p>
          <a:p>
            <a:pPr lvl="1"/>
            <a:r>
              <a:rPr lang="en-US" dirty="0"/>
              <a:t>41 all saying dock a boat and walk downtown (restaurants, shopping, etc.)</a:t>
            </a:r>
          </a:p>
          <a:p>
            <a:pPr lvl="1"/>
            <a:r>
              <a:rPr lang="en-US" dirty="0"/>
              <a:t>Nearby boat rental</a:t>
            </a:r>
          </a:p>
          <a:p>
            <a:pPr lvl="1"/>
            <a:r>
              <a:rPr lang="en-US" dirty="0"/>
              <a:t>Can see the river but not engage with it.</a:t>
            </a:r>
          </a:p>
          <a:p>
            <a:pPr lvl="1"/>
            <a:r>
              <a:rPr lang="en-US" dirty="0"/>
              <a:t>Better Kayak &amp; canoe access &amp; signage to bike trail</a:t>
            </a:r>
          </a:p>
        </p:txBody>
      </p:sp>
    </p:spTree>
    <p:extLst>
      <p:ext uri="{BB962C8B-B14F-4D97-AF65-F5344CB8AC3E}">
        <p14:creationId xmlns:p14="http://schemas.microsoft.com/office/powerpoint/2010/main" val="126946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3414490"/>
            <a:ext cx="8915400" cy="24967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Affordability Concerns of Higher Quality in La Crosse</a:t>
            </a:r>
          </a:p>
          <a:p>
            <a:pPr lvl="1"/>
            <a:r>
              <a:rPr lang="en-US" dirty="0"/>
              <a:t>Property taxes too high (5x)</a:t>
            </a:r>
          </a:p>
          <a:p>
            <a:pPr lvl="1"/>
            <a:r>
              <a:rPr lang="en-US" dirty="0"/>
              <a:t>Low quality near downtown / aimed at college students / no middle ground (4x)</a:t>
            </a:r>
          </a:p>
          <a:p>
            <a:pPr lvl="1"/>
            <a:r>
              <a:rPr lang="en-US" dirty="0"/>
              <a:t>Cheaper to buy than rent (2x)</a:t>
            </a:r>
          </a:p>
          <a:p>
            <a:pPr lvl="1"/>
            <a:r>
              <a:rPr lang="en-US" dirty="0"/>
              <a:t>YP rent is too high</a:t>
            </a:r>
          </a:p>
          <a:p>
            <a:pPr lvl="1"/>
            <a:r>
              <a:rPr lang="en-US" dirty="0"/>
              <a:t>Alley concept date &amp; non-modern homes</a:t>
            </a:r>
          </a:p>
          <a:p>
            <a:r>
              <a:rPr lang="en-US" dirty="0"/>
              <a:t>Pet Friendly needed (3x)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898" y="638175"/>
            <a:ext cx="876300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04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7372" y="2133600"/>
            <a:ext cx="8559082" cy="3778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212" y="624110"/>
            <a:ext cx="877252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78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Continuing our Small Business/Entrepreneurial Atmosphere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45 responses</a:t>
            </a:r>
          </a:p>
          <a:p>
            <a:r>
              <a:rPr lang="en-US" dirty="0"/>
              <a:t>Startups with Chicago/MSP salaries</a:t>
            </a:r>
          </a:p>
          <a:p>
            <a:pPr lvl="1"/>
            <a:r>
              <a:rPr lang="en-US" dirty="0"/>
              <a:t>Pay scale negatively impacts employment options</a:t>
            </a:r>
          </a:p>
          <a:p>
            <a:r>
              <a:rPr lang="en-US" dirty="0"/>
              <a:t>Lower taxes for small business / fairness</a:t>
            </a:r>
          </a:p>
          <a:p>
            <a:r>
              <a:rPr lang="en-US" dirty="0"/>
              <a:t>Support / help / provide resources, microloans (7x)</a:t>
            </a:r>
          </a:p>
          <a:p>
            <a:r>
              <a:rPr lang="en-US" dirty="0"/>
              <a:t>Build the entrepreneurial culture (7x) – a place to thrive, business is valued, entrepreneurial thinking, pride, buy-local, embrace YP entrepreneurs (4x)</a:t>
            </a:r>
          </a:p>
          <a:p>
            <a:r>
              <a:rPr lang="en-US" dirty="0"/>
              <a:t>Promoting our startup businesses (2x)</a:t>
            </a:r>
          </a:p>
          <a:p>
            <a:r>
              <a:rPr lang="en-US" dirty="0"/>
              <a:t>It’s the American Spirit</a:t>
            </a:r>
          </a:p>
          <a:p>
            <a:r>
              <a:rPr lang="en-US" dirty="0"/>
              <a:t>Local businesses, not chains (2x)</a:t>
            </a:r>
          </a:p>
        </p:txBody>
      </p:sp>
    </p:spTree>
    <p:extLst>
      <p:ext uri="{BB962C8B-B14F-4D97-AF65-F5344CB8AC3E}">
        <p14:creationId xmlns:p14="http://schemas.microsoft.com/office/powerpoint/2010/main" val="38536063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844" y="624110"/>
            <a:ext cx="8686800" cy="3086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3710210"/>
            <a:ext cx="8915400" cy="2201012"/>
          </a:xfrm>
        </p:spPr>
        <p:txBody>
          <a:bodyPr/>
          <a:lstStyle/>
          <a:p>
            <a:r>
              <a:rPr lang="en-US" dirty="0"/>
              <a:t>There are plenty of volunteer opportunities.</a:t>
            </a:r>
          </a:p>
        </p:txBody>
      </p:sp>
    </p:spTree>
    <p:extLst>
      <p:ext uri="{BB962C8B-B14F-4D97-AF65-F5344CB8AC3E}">
        <p14:creationId xmlns:p14="http://schemas.microsoft.com/office/powerpoint/2010/main" val="1041800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Connect &amp; Grow Very, Very Well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7669" y="2133600"/>
            <a:ext cx="8418488" cy="3778250"/>
          </a:xfrm>
        </p:spPr>
      </p:pic>
    </p:spTree>
    <p:extLst>
      <p:ext uri="{BB962C8B-B14F-4D97-AF65-F5344CB8AC3E}">
        <p14:creationId xmlns:p14="http://schemas.microsoft.com/office/powerpoint/2010/main" val="2962801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3554962"/>
            <a:ext cx="8915400" cy="2356259"/>
          </a:xfrm>
        </p:spPr>
        <p:txBody>
          <a:bodyPr/>
          <a:lstStyle/>
          <a:p>
            <a:r>
              <a:rPr lang="en-US" dirty="0"/>
              <a:t>The trades / apprenticeships</a:t>
            </a:r>
          </a:p>
          <a:p>
            <a:r>
              <a:rPr lang="en-US" dirty="0"/>
              <a:t>Job shadowing</a:t>
            </a:r>
          </a:p>
          <a:p>
            <a:r>
              <a:rPr lang="en-US" dirty="0"/>
              <a:t>Paid internships (2x)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562" y="624110"/>
            <a:ext cx="86487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42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PIECE 4: Feedback &amp; Data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53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9527" y="481497"/>
            <a:ext cx="8911687" cy="1280890"/>
          </a:xfrm>
        </p:spPr>
        <p:txBody>
          <a:bodyPr/>
          <a:lstStyle/>
          <a:p>
            <a:r>
              <a:rPr lang="en-US" dirty="0"/>
              <a:t>Top Events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8789917"/>
              </p:ext>
            </p:extLst>
          </p:nvPr>
        </p:nvGraphicFramePr>
        <p:xfrm>
          <a:off x="1711355" y="1345255"/>
          <a:ext cx="9655727" cy="4865764"/>
        </p:xfrm>
        <a:graphic>
          <a:graphicData uri="http://schemas.openxmlformats.org/drawingml/2006/table">
            <a:tbl>
              <a:tblPr/>
              <a:tblGrid>
                <a:gridCol w="4139208">
                  <a:extLst>
                    <a:ext uri="{9D8B030D-6E8A-4147-A177-3AD203B41FA5}">
                      <a16:colId xmlns:a16="http://schemas.microsoft.com/office/drawing/2014/main" val="1336903496"/>
                    </a:ext>
                  </a:extLst>
                </a:gridCol>
                <a:gridCol w="857408">
                  <a:extLst>
                    <a:ext uri="{9D8B030D-6E8A-4147-A177-3AD203B41FA5}">
                      <a16:colId xmlns:a16="http://schemas.microsoft.com/office/drawing/2014/main" val="1493205634"/>
                    </a:ext>
                  </a:extLst>
                </a:gridCol>
                <a:gridCol w="2086887">
                  <a:extLst>
                    <a:ext uri="{9D8B030D-6E8A-4147-A177-3AD203B41FA5}">
                      <a16:colId xmlns:a16="http://schemas.microsoft.com/office/drawing/2014/main" val="467404797"/>
                    </a:ext>
                  </a:extLst>
                </a:gridCol>
                <a:gridCol w="857408">
                  <a:extLst>
                    <a:ext uri="{9D8B030D-6E8A-4147-A177-3AD203B41FA5}">
                      <a16:colId xmlns:a16="http://schemas.microsoft.com/office/drawing/2014/main" val="1935754423"/>
                    </a:ext>
                  </a:extLst>
                </a:gridCol>
                <a:gridCol w="857408">
                  <a:extLst>
                    <a:ext uri="{9D8B030D-6E8A-4147-A177-3AD203B41FA5}">
                      <a16:colId xmlns:a16="http://schemas.microsoft.com/office/drawing/2014/main" val="1103293978"/>
                    </a:ext>
                  </a:extLst>
                </a:gridCol>
                <a:gridCol w="857408">
                  <a:extLst>
                    <a:ext uri="{9D8B030D-6E8A-4147-A177-3AD203B41FA5}">
                      <a16:colId xmlns:a16="http://schemas.microsoft.com/office/drawing/2014/main" val="1735909042"/>
                    </a:ext>
                  </a:extLst>
                </a:gridCol>
              </a:tblGrid>
              <a:tr h="168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Young Professionals - La Crosse Loggers vs. Willmar Stingers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Loggers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Social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Evening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6/4/2015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011679"/>
                  </a:ext>
                </a:extLst>
              </a:tr>
              <a:tr h="453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YPWeek:  YP Comedy Night Out!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Weber Center &amp; Piggy's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Social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Evening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4/29/2016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731331"/>
                  </a:ext>
                </a:extLst>
              </a:tr>
              <a:tr h="304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YP Educational Luncheon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Chamber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Volunteering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Lunch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7/13/2016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690112"/>
                  </a:ext>
                </a:extLst>
              </a:tr>
              <a:tr h="168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Young Professionals - Noon Networking Luncheon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Chamber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CEOs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Lunch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11/4/2015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692611"/>
                  </a:ext>
                </a:extLst>
              </a:tr>
              <a:tr h="304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Young Professionals - Educational Luncheon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Crosse Center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Crosse Center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Lunch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2/3/2016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997116"/>
                  </a:ext>
                </a:extLst>
              </a:tr>
              <a:tr h="304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Young Professionals - Noon Networking Event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Chamber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Personal Marketing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Lunch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8/5/2015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971375"/>
                  </a:ext>
                </a:extLst>
              </a:tr>
              <a:tr h="168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Young Professionals - Quarterly Social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Pearl Street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Social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Evening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3/3/2016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18286"/>
                  </a:ext>
                </a:extLst>
              </a:tr>
              <a:tr h="304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YP Community 2 Connect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Crosse Queen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social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Evening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7/21/2016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210741"/>
                  </a:ext>
                </a:extLst>
              </a:tr>
              <a:tr h="168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YP Educational Luncheon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Chamber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Tourism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Lunch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8/3/2016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018763"/>
                  </a:ext>
                </a:extLst>
              </a:tr>
              <a:tr h="168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Young Professionals Noon Networking Event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Chamber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Mike Herro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Lunch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1/6/2016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973910"/>
                  </a:ext>
                </a:extLst>
              </a:tr>
              <a:tr h="453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Young Professionals - Noon Networking Event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Chamber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Generations in the Workplace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Lunch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7/1/2015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939761"/>
                  </a:ext>
                </a:extLst>
              </a:tr>
              <a:tr h="3048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Young Professionals - Visionary Session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Chamber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Visionary Session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Morning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4/12/2016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158112"/>
                  </a:ext>
                </a:extLst>
              </a:tr>
              <a:tr h="168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YPCR Social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Loggers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social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Evening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6/2/2016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712643"/>
                  </a:ext>
                </a:extLst>
              </a:tr>
              <a:tr h="168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YP Week: MEllennials: The Good, The Bad, The Reality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Altra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Mellenials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Lunch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4/27/2016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8422" marR="8422" marT="8422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0920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3301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0863914"/>
              </p:ext>
            </p:extLst>
          </p:nvPr>
        </p:nvGraphicFramePr>
        <p:xfrm>
          <a:off x="2589213" y="2133600"/>
          <a:ext cx="8913085" cy="1703070"/>
        </p:xfrm>
        <a:graphic>
          <a:graphicData uri="http://schemas.openxmlformats.org/drawingml/2006/table">
            <a:tbl>
              <a:tblPr/>
              <a:tblGrid>
                <a:gridCol w="2677110">
                  <a:extLst>
                    <a:ext uri="{9D8B030D-6E8A-4147-A177-3AD203B41FA5}">
                      <a16:colId xmlns:a16="http://schemas.microsoft.com/office/drawing/2014/main" val="4014719581"/>
                    </a:ext>
                  </a:extLst>
                </a:gridCol>
                <a:gridCol w="1556765">
                  <a:extLst>
                    <a:ext uri="{9D8B030D-6E8A-4147-A177-3AD203B41FA5}">
                      <a16:colId xmlns:a16="http://schemas.microsoft.com/office/drawing/2014/main" val="4273941043"/>
                    </a:ext>
                  </a:extLst>
                </a:gridCol>
                <a:gridCol w="2177454">
                  <a:extLst>
                    <a:ext uri="{9D8B030D-6E8A-4147-A177-3AD203B41FA5}">
                      <a16:colId xmlns:a16="http://schemas.microsoft.com/office/drawing/2014/main" val="137013265"/>
                    </a:ext>
                  </a:extLst>
                </a:gridCol>
                <a:gridCol w="2501756">
                  <a:extLst>
                    <a:ext uri="{9D8B030D-6E8A-4147-A177-3AD203B41FA5}">
                      <a16:colId xmlns:a16="http://schemas.microsoft.com/office/drawing/2014/main" val="117084344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Time</a:t>
                      </a:r>
                    </a:p>
                  </a:txBody>
                  <a:tcPr marL="17373" marR="17373" marT="9525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# Events</a:t>
                      </a:r>
                    </a:p>
                  </a:txBody>
                  <a:tcPr marL="17373" marR="17373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Attendance</a:t>
                      </a:r>
                    </a:p>
                  </a:txBody>
                  <a:tcPr marL="17373" marR="17373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Average Attendance</a:t>
                      </a:r>
                    </a:p>
                  </a:txBody>
                  <a:tcPr marL="17373" marR="17373" marT="9525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3039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Lunch</a:t>
                      </a:r>
                    </a:p>
                  </a:txBody>
                  <a:tcPr marL="17373" marR="17373" marT="9525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17373" marR="17373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607</a:t>
                      </a:r>
                    </a:p>
                  </a:txBody>
                  <a:tcPr marL="17373" marR="17373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40.46666667</a:t>
                      </a:r>
                    </a:p>
                  </a:txBody>
                  <a:tcPr marL="17373" marR="17373" marT="9525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0644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Morning</a:t>
                      </a:r>
                    </a:p>
                  </a:txBody>
                  <a:tcPr marL="17373" marR="17373" marT="9525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17373" marR="17373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17373" marR="17373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21.75</a:t>
                      </a:r>
                    </a:p>
                  </a:txBody>
                  <a:tcPr marL="17373" marR="17373" marT="9525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36155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Evening</a:t>
                      </a:r>
                    </a:p>
                  </a:txBody>
                  <a:tcPr marL="17373" marR="17373" marT="9525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17373" marR="17373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416</a:t>
                      </a:r>
                    </a:p>
                  </a:txBody>
                  <a:tcPr marL="17373" marR="17373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34.66666667</a:t>
                      </a:r>
                    </a:p>
                  </a:txBody>
                  <a:tcPr marL="17373" marR="17373" marT="9525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1226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Late Afternoon</a:t>
                      </a:r>
                    </a:p>
                  </a:txBody>
                  <a:tcPr marL="17373" marR="17373" marT="9525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7373" marR="17373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17373" marR="17373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</a:t>
                      </a:r>
                    </a:p>
                  </a:txBody>
                  <a:tcPr marL="17373" marR="17373" marT="9525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8185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373" marR="17373" marT="9525" marB="0" anchor="b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373" marR="17373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1151</a:t>
                      </a:r>
                    </a:p>
                  </a:txBody>
                  <a:tcPr marL="17373" marR="17373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373" marR="17373" marT="9525" marB="0" anchor="b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53639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08307" y="4065270"/>
            <a:ext cx="89174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Conclusion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Coffee to Connect is struggling.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Commotion to Connects are struggling.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Community to Connects are minimal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Outreach events ex. Loggers is popular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5218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1252755"/>
            <a:ext cx="4313864" cy="3777622"/>
          </a:xfrm>
        </p:spPr>
        <p:txBody>
          <a:bodyPr/>
          <a:lstStyle/>
          <a:p>
            <a:r>
              <a:rPr lang="en-US" dirty="0"/>
              <a:t>EP’s: want to attend your programming</a:t>
            </a:r>
          </a:p>
          <a:p>
            <a:r>
              <a:rPr lang="en-US" dirty="0"/>
              <a:t>EP’s want to engage with you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Observations: YPs can connect to each other but grow inclusively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1245377"/>
            <a:ext cx="4313864" cy="3777622"/>
          </a:xfrm>
        </p:spPr>
        <p:txBody>
          <a:bodyPr/>
          <a:lstStyle/>
          <a:p>
            <a:r>
              <a:rPr lang="en-US" dirty="0"/>
              <a:t>YPs</a:t>
            </a:r>
          </a:p>
          <a:p>
            <a:pPr lvl="1"/>
            <a:r>
              <a:rPr lang="en-US" dirty="0"/>
              <a:t>Great speakers generate Buzz</a:t>
            </a:r>
            <a:br>
              <a:rPr lang="en-US" dirty="0"/>
            </a:br>
            <a:r>
              <a:rPr lang="en-US" dirty="0"/>
              <a:t>ex. Tourism &amp; DMI</a:t>
            </a:r>
          </a:p>
          <a:p>
            <a:pPr lvl="1"/>
            <a:r>
              <a:rPr lang="en-US" dirty="0"/>
              <a:t>Like to be taken outside their usual body of knowledge</a:t>
            </a:r>
          </a:p>
          <a:p>
            <a:pPr lvl="1"/>
            <a:r>
              <a:rPr lang="en-US" dirty="0"/>
              <a:t>Connect with the community</a:t>
            </a:r>
          </a:p>
          <a:p>
            <a:pPr lvl="1"/>
            <a:endParaRPr lang="en-US" dirty="0"/>
          </a:p>
          <a:p>
            <a:r>
              <a:rPr lang="en-US" dirty="0"/>
              <a:t>“What do I do when I turn 41”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44327" y="4258216"/>
            <a:ext cx="89174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Conclusion/Recommendations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YP quarterly socials (organized by Advisors) but inclusionary events organized by the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Topics &amp; speakers around your strategies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Connect YPs with the Community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8703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Conclusions/Recommendations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44327" y="2521695"/>
            <a:ext cx="89174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Measuring Stick / Tool</a:t>
            </a:r>
          </a:p>
          <a:p>
            <a:r>
              <a:rPr lang="en-US" dirty="0"/>
              <a:t>Components of YP successful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a buzz – topics that get people talking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Take YPs outside their normal body of knowledge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Connect YPs with the Community (STRATEGIC TIE-IN)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2437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Conclusions/Recommendations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44327" y="2521695"/>
            <a:ext cx="89174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Fewer Meetings, Deeper Engagement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Monthly educations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Quarterly socials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YP groups meeting with EPs to move strategies &amp; vision forward</a:t>
            </a:r>
            <a:br>
              <a:rPr lang="en-US" dirty="0"/>
            </a:br>
            <a:r>
              <a:rPr lang="en-US" dirty="0"/>
              <a:t>= transition to aging out of YPs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08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Connect &amp; Grow Very, Very Well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1395219"/>
            <a:ext cx="7155312" cy="4768301"/>
          </a:xfrm>
        </p:spPr>
      </p:pic>
    </p:spTree>
    <p:extLst>
      <p:ext uri="{BB962C8B-B14F-4D97-AF65-F5344CB8AC3E}">
        <p14:creationId xmlns:p14="http://schemas.microsoft.com/office/powerpoint/2010/main" val="4106450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734974" y="1129526"/>
            <a:ext cx="6777151" cy="4518100"/>
          </a:xfrm>
        </p:spPr>
      </p:pic>
    </p:spTree>
    <p:extLst>
      <p:ext uri="{BB962C8B-B14F-4D97-AF65-F5344CB8AC3E}">
        <p14:creationId xmlns:p14="http://schemas.microsoft.com/office/powerpoint/2010/main" val="2588245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6637" y="429208"/>
            <a:ext cx="8223963" cy="5482642"/>
          </a:xfrm>
        </p:spPr>
      </p:pic>
    </p:spTree>
    <p:extLst>
      <p:ext uri="{BB962C8B-B14F-4D97-AF65-F5344CB8AC3E}">
        <p14:creationId xmlns:p14="http://schemas.microsoft.com/office/powerpoint/2010/main" val="1279362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2214" y="1231640"/>
            <a:ext cx="9177929" cy="5047861"/>
          </a:xfrm>
        </p:spPr>
      </p:pic>
    </p:spTree>
    <p:extLst>
      <p:ext uri="{BB962C8B-B14F-4D97-AF65-F5344CB8AC3E}">
        <p14:creationId xmlns:p14="http://schemas.microsoft.com/office/powerpoint/2010/main" val="4114961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0491" y="765110"/>
            <a:ext cx="7720110" cy="5146740"/>
          </a:xfrm>
        </p:spPr>
      </p:pic>
    </p:spTree>
    <p:extLst>
      <p:ext uri="{BB962C8B-B14F-4D97-AF65-F5344CB8AC3E}">
        <p14:creationId xmlns:p14="http://schemas.microsoft.com/office/powerpoint/2010/main" val="4060901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 Programs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4319" y="1298279"/>
            <a:ext cx="6151427" cy="4613571"/>
          </a:xfrm>
        </p:spPr>
      </p:pic>
    </p:spTree>
    <p:extLst>
      <p:ext uri="{BB962C8B-B14F-4D97-AF65-F5344CB8AC3E}">
        <p14:creationId xmlns:p14="http://schemas.microsoft.com/office/powerpoint/2010/main" val="1537436485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1017</TotalTime>
  <Words>1173</Words>
  <Application>Microsoft Office PowerPoint</Application>
  <PresentationFormat>Widescreen</PresentationFormat>
  <Paragraphs>247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Century Gothic</vt:lpstr>
      <vt:lpstr>Wingdings 3</vt:lpstr>
      <vt:lpstr>Wisp</vt:lpstr>
      <vt:lpstr>YP Strategic Session</vt:lpstr>
      <vt:lpstr>PIECE 1: Understanding Why the Chamber</vt:lpstr>
      <vt:lpstr>We Connect &amp; Grow Very, Very Well</vt:lpstr>
      <vt:lpstr>We Connect &amp; Grow Very, Very Well</vt:lpstr>
      <vt:lpstr>PowerPoint Presentation</vt:lpstr>
      <vt:lpstr>PowerPoint Presentation</vt:lpstr>
      <vt:lpstr>PowerPoint Presentation</vt:lpstr>
      <vt:lpstr>PowerPoint Presentation</vt:lpstr>
      <vt:lpstr>Unique Programs</vt:lpstr>
      <vt:lpstr>We connect businesses with the community &amp; government</vt:lpstr>
      <vt:lpstr>We are the local voice for businesses (collectively)</vt:lpstr>
      <vt:lpstr>PIECE 2: INHERITATED Out of Growing Businesses &amp; Connecting</vt:lpstr>
      <vt:lpstr>2 Years of Growth</vt:lpstr>
      <vt:lpstr>Perspective</vt:lpstr>
      <vt:lpstr>Our Structure = Strategic Plan</vt:lpstr>
      <vt:lpstr>Needs Based</vt:lpstr>
      <vt:lpstr>PowerPoint Presentation</vt:lpstr>
      <vt:lpstr>PowerPoint Presentation</vt:lpstr>
      <vt:lpstr>PIECE 3: YP Visioning “Drill Down” Survey</vt:lpstr>
      <vt:lpstr>Who Responded</vt:lpstr>
      <vt:lpstr>PowerPoint Presentation</vt:lpstr>
      <vt:lpstr>PowerPoint Presentation</vt:lpstr>
      <vt:lpstr>PowerPoint Presentation</vt:lpstr>
      <vt:lpstr>PowerPoint Presentation</vt:lpstr>
      <vt:lpstr>Boat Access</vt:lpstr>
      <vt:lpstr>PowerPoint Presentation</vt:lpstr>
      <vt:lpstr>PowerPoint Presentation</vt:lpstr>
      <vt:lpstr>Continuing our Small Business/Entrepreneurial Atmosphere</vt:lpstr>
      <vt:lpstr>PowerPoint Presentation</vt:lpstr>
      <vt:lpstr>PowerPoint Presentation</vt:lpstr>
      <vt:lpstr>PIECE 4: Feedback &amp; Data</vt:lpstr>
      <vt:lpstr>Top Events</vt:lpstr>
      <vt:lpstr>Events</vt:lpstr>
      <vt:lpstr>Comments</vt:lpstr>
      <vt:lpstr>Other Conclusions/Recommendations</vt:lpstr>
      <vt:lpstr>Other Conclusions/Recommendations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YP Strategic Session</dc:title>
  <dc:creator>Vicki Markussen</dc:creator>
  <cp:lastModifiedBy>Vicki Markussen</cp:lastModifiedBy>
  <cp:revision>22</cp:revision>
  <dcterms:created xsi:type="dcterms:W3CDTF">2016-09-13T19:57:10Z</dcterms:created>
  <dcterms:modified xsi:type="dcterms:W3CDTF">2016-09-14T13:00:16Z</dcterms:modified>
</cp:coreProperties>
</file>